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3657600" cy="3657600"/>
          </a:xfrm>
          <a:prstGeom prst="ellipse">
            <a:avLst/>
          </a:prstGeom>
          <a:solidFill>
            <a:srgbClr val="7B2FF7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875520" y="4572000"/>
            <a:ext cx="3840480" cy="3840480"/>
          </a:xfrm>
          <a:prstGeom prst="ellipse">
            <a:avLst/>
          </a:prstGeom>
          <a:solidFill>
            <a:srgbClr val="FF2E97">
              <a:alpha val="1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5120640" y="640080"/>
            <a:ext cx="1920240" cy="1920240"/>
          </a:xfrm>
          <a:prstGeom prst="ellipse">
            <a:avLst/>
          </a:prstGeom>
          <a:solidFill>
            <a:srgbClr val="13131F"/>
          </a:solidFill>
          <a:ln w="31750">
            <a:solidFill>
              <a:srgbClr val="FFC40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394960" y="914400"/>
            <a:ext cx="1371600" cy="1371600"/>
          </a:xfrm>
          <a:prstGeom prst="ellipse">
            <a:avLst/>
          </a:prstGeom>
          <a:ln w="12700">
            <a:solidFill>
              <a:srgbClr val="FFC400"/>
            </a:solidFill>
            <a:prstDash val="dash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0" y="1188720"/>
            <a:ext cx="822960" cy="8229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57200" y="2834640"/>
            <a:ext cx="11247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spc="100" kern="0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TOKENIZED ARCADE</a:t>
            </a:r>
            <a:endParaRPr lang="en-US" sz="6000" dirty="0"/>
          </a:p>
        </p:txBody>
      </p:sp>
      <p:sp>
        <p:nvSpPr>
          <p:cNvPr id="8" name="Text 5"/>
          <p:cNvSpPr/>
          <p:nvPr/>
        </p:nvSpPr>
        <p:spPr>
          <a:xfrm>
            <a:off x="457200" y="397764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spc="1000" kern="0" dirty="0">
                <a:solidFill>
                  <a:srgbClr val="FF2E9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 A N I F E S T O</a:t>
            </a:r>
            <a:endParaRPr lang="en-US" sz="2400" dirty="0"/>
          </a:p>
        </p:txBody>
      </p:sp>
      <p:sp>
        <p:nvSpPr>
          <p:cNvPr id="9" name="Text 6"/>
          <p:cNvSpPr/>
          <p:nvPr/>
        </p:nvSpPr>
        <p:spPr>
          <a:xfrm>
            <a:off x="1371600" y="4754880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Severing the App Store umbilical cord and reclaiming indie distribution.</a:t>
            </a:r>
            <a:endParaRPr lang="en-US" sz="1700" dirty="0"/>
          </a:p>
        </p:txBody>
      </p:sp>
      <p:sp>
        <p:nvSpPr>
          <p:cNvPr id="10" name="Text 7"/>
          <p:cNvSpPr/>
          <p:nvPr/>
        </p:nvSpPr>
        <p:spPr>
          <a:xfrm>
            <a:off x="457200" y="594360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6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KORNPHLAKE GAMES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3657600" cy="3657600"/>
          </a:xfrm>
          <a:prstGeom prst="ellipse">
            <a:avLst/>
          </a:prstGeom>
          <a:solidFill>
            <a:srgbClr val="7B2FF7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875520" y="4572000"/>
            <a:ext cx="3840480" cy="3840480"/>
          </a:xfrm>
          <a:prstGeom prst="ellipse">
            <a:avLst/>
          </a:prstGeom>
          <a:solidFill>
            <a:srgbClr val="FF2E97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502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IV. THE ZERO-FRICTION PIPELINE — THE EDGE ARCADE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8686800" y="1005840"/>
            <a:ext cx="2834640" cy="2834640"/>
          </a:xfrm>
          <a:prstGeom prst="ellipse">
            <a:avLst/>
          </a:prstGeom>
          <a:solidFill>
            <a:srgbClr val="13131F"/>
          </a:solidFill>
          <a:ln w="25400">
            <a:solidFill>
              <a:srgbClr val="00E5FF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09760" y="1828800"/>
            <a:ext cx="1188720" cy="11887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40080" y="1188720"/>
            <a:ext cx="77724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4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BROWSER IS</a:t>
            </a:r>
            <a:endParaRPr lang="en-US" sz="44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4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NEW CONSOLE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640080" y="3200400"/>
            <a:ext cx="107899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900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Optimized HTML5 deployed to a global edge network loads fast, runs offline once cached, and runs on essentially every phone already in your customer's pocket — no install, no platform tax, no gatekeeper review.</a:t>
            </a:r>
            <a:endParaRPr lang="en-US" sz="1900" dirty="0"/>
          </a:p>
        </p:txBody>
      </p:sp>
      <p:sp>
        <p:nvSpPr>
          <p:cNvPr id="9" name="Shape 6"/>
          <p:cNvSpPr/>
          <p:nvPr/>
        </p:nvSpPr>
        <p:spPr>
          <a:xfrm>
            <a:off x="640080" y="4846320"/>
            <a:ext cx="3383280" cy="731520"/>
          </a:xfrm>
          <a:prstGeom prst="roundRect">
            <a:avLst>
              <a:gd name="adj" fmla="val 50000"/>
            </a:avLst>
          </a:prstGeom>
          <a:solidFill>
            <a:srgbClr val="13131F"/>
          </a:solidFill>
          <a:ln w="12700">
            <a:solidFill>
              <a:srgbClr val="7B2FF7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40080" y="484632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E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Universally accessible</a:t>
            </a:r>
            <a:endParaRPr lang="en-US" sz="1500" dirty="0"/>
          </a:p>
        </p:txBody>
      </p:sp>
      <p:sp>
        <p:nvSpPr>
          <p:cNvPr id="11" name="Shape 8"/>
          <p:cNvSpPr/>
          <p:nvPr/>
        </p:nvSpPr>
        <p:spPr>
          <a:xfrm>
            <a:off x="4297680" y="4846320"/>
            <a:ext cx="3383280" cy="731520"/>
          </a:xfrm>
          <a:prstGeom prst="roundRect">
            <a:avLst>
              <a:gd name="adj" fmla="val 50000"/>
            </a:avLst>
          </a:prstGeom>
          <a:solidFill>
            <a:srgbClr val="13131F"/>
          </a:solidFill>
          <a:ln w="12700">
            <a:solidFill>
              <a:srgbClr val="7B2FF7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297680" y="484632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E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Cached for offline play</a:t>
            </a:r>
            <a:endParaRPr lang="en-US" sz="1500" dirty="0"/>
          </a:p>
        </p:txBody>
      </p:sp>
      <p:sp>
        <p:nvSpPr>
          <p:cNvPr id="13" name="Shape 10"/>
          <p:cNvSpPr/>
          <p:nvPr/>
        </p:nvSpPr>
        <p:spPr>
          <a:xfrm>
            <a:off x="7955280" y="4846320"/>
            <a:ext cx="3383280" cy="731520"/>
          </a:xfrm>
          <a:prstGeom prst="roundRect">
            <a:avLst>
              <a:gd name="adj" fmla="val 50000"/>
            </a:avLst>
          </a:prstGeom>
          <a:solidFill>
            <a:srgbClr val="13131F"/>
          </a:solidFill>
          <a:ln w="12700">
            <a:solidFill>
              <a:srgbClr val="7B2FF7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55280" y="484632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E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control deployment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3657600" cy="3657600"/>
          </a:xfrm>
          <a:prstGeom prst="ellipse">
            <a:avLst/>
          </a:prstGeom>
          <a:solidFill>
            <a:srgbClr val="7B2FF7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875520" y="4572000"/>
            <a:ext cx="3840480" cy="3840480"/>
          </a:xfrm>
          <a:prstGeom prst="ellipse">
            <a:avLst/>
          </a:prstGeom>
          <a:solidFill>
            <a:srgbClr val="FF2E97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502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FF2E9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V. THE NEW PARADIGM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105156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RECLAIMING THE MARGIN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640080" y="2286000"/>
            <a:ext cx="4754880" cy="3017520"/>
          </a:xfrm>
          <a:prstGeom prst="rect">
            <a:avLst/>
          </a:prstGeom>
          <a:solidFill>
            <a:srgbClr val="13131F"/>
          </a:solidFill>
          <a:ln w="12700">
            <a:solidFill>
              <a:srgbClr val="9A9AB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251460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9A9A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OLD WAY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14400" y="292608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9A9AB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$0.99</a:t>
            </a:r>
            <a:endParaRPr lang="en-US" sz="5600" dirty="0"/>
          </a:p>
        </p:txBody>
      </p:sp>
      <p:sp>
        <p:nvSpPr>
          <p:cNvPr id="9" name="Text 7"/>
          <p:cNvSpPr/>
          <p:nvPr/>
        </p:nvSpPr>
        <p:spPr>
          <a:xfrm>
            <a:off x="914400" y="3977640"/>
            <a:ext cx="4206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Begging for pennies in a crowded store, or bending your design around predatory ad loops.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440680" y="3383280"/>
            <a:ext cx="1280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7B2F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➔</a:t>
            </a:r>
            <a:endParaRPr lang="en-US" sz="4400" dirty="0"/>
          </a:p>
        </p:txBody>
      </p:sp>
      <p:sp>
        <p:nvSpPr>
          <p:cNvPr id="11" name="Shape 9"/>
          <p:cNvSpPr/>
          <p:nvPr/>
        </p:nvSpPr>
        <p:spPr>
          <a:xfrm>
            <a:off x="6766560" y="2286000"/>
            <a:ext cx="4754880" cy="3017520"/>
          </a:xfrm>
          <a:prstGeom prst="rect">
            <a:avLst/>
          </a:prstGeom>
          <a:solidFill>
            <a:srgbClr val="13131F"/>
          </a:solidFill>
          <a:ln w="25400">
            <a:solidFill>
              <a:srgbClr val="FFC40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5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7040880" y="251460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FC4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TOKENIZED WAY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040880" y="292608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C4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$5</a:t>
            </a:r>
            <a:pPr indent="0" marL="0">
              <a:buNone/>
            </a:pPr>
            <a:r>
              <a:rPr lang="en-US" sz="4000" b="1" dirty="0">
                <a:solidFill>
                  <a:srgbClr val="FFC4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</a:t>
            </a:r>
            <a:endParaRPr lang="en-US" sz="5600" dirty="0"/>
          </a:p>
        </p:txBody>
      </p:sp>
      <p:sp>
        <p:nvSpPr>
          <p:cNvPr id="14" name="Text 12"/>
          <p:cNvSpPr/>
          <p:nvPr/>
        </p:nvSpPr>
        <p:spPr>
          <a:xfrm>
            <a:off x="7040880" y="3977640"/>
            <a:ext cx="4206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5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tangible, limited-edition object sold directly to your community at a premium it actually deserves.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3657600" cy="3657600"/>
          </a:xfrm>
          <a:prstGeom prst="ellipse">
            <a:avLst/>
          </a:prstGeom>
          <a:solidFill>
            <a:srgbClr val="7B2FF7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875520" y="4572000"/>
            <a:ext cx="3840480" cy="3840480"/>
          </a:xfrm>
          <a:prstGeom prst="ellipse">
            <a:avLst/>
          </a:prstGeom>
          <a:solidFill>
            <a:srgbClr val="FF2E97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502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V. THE NEW PARADIGM — DIRECT TO PLAYER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881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OWN THE CHANNEL.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640080" y="1874520"/>
            <a:ext cx="10881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2E9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OWN THE MARGIN.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502920" y="3108960"/>
            <a:ext cx="3383280" cy="2377440"/>
          </a:xfrm>
          <a:prstGeom prst="rect">
            <a:avLst/>
          </a:prstGeom>
          <a:solidFill>
            <a:srgbClr val="13131F"/>
          </a:solidFill>
          <a:ln w="15240">
            <a:solidFill>
              <a:srgbClr val="FF2E97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5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822960" y="3429000"/>
            <a:ext cx="868680" cy="868680"/>
          </a:xfrm>
          <a:prstGeom prst="ellipse">
            <a:avLst/>
          </a:prstGeom>
          <a:solidFill>
            <a:srgbClr val="0A0A12"/>
          </a:solidFill>
          <a:ln w="19050">
            <a:solidFill>
              <a:srgbClr val="FF2E97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3272" y="3639312"/>
            <a:ext cx="457200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22960" y="44348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drops</a:t>
            </a:r>
            <a:endParaRPr lang="en-US" sz="1900" dirty="0"/>
          </a:p>
        </p:txBody>
      </p:sp>
      <p:sp>
        <p:nvSpPr>
          <p:cNvPr id="11" name="Text 8"/>
          <p:cNvSpPr/>
          <p:nvPr/>
        </p:nvSpPr>
        <p:spPr>
          <a:xfrm>
            <a:off x="822960" y="489204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Conventions, fairs, and pop-up markets.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4389120" y="3108960"/>
            <a:ext cx="3383280" cy="2377440"/>
          </a:xfrm>
          <a:prstGeom prst="rect">
            <a:avLst/>
          </a:prstGeom>
          <a:solidFill>
            <a:srgbClr val="13131F"/>
          </a:solidFill>
          <a:ln w="15240">
            <a:solidFill>
              <a:srgbClr val="FFC40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5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3429000"/>
            <a:ext cx="868680" cy="868680"/>
          </a:xfrm>
          <a:prstGeom prst="ellipse">
            <a:avLst/>
          </a:prstGeom>
          <a:solidFill>
            <a:srgbClr val="0A0A12"/>
          </a:solidFill>
          <a:ln w="19050">
            <a:solidFill>
              <a:srgbClr val="FFC400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9472" y="3639312"/>
            <a:ext cx="457200" cy="45720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709160" y="44348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boutiques</a:t>
            </a:r>
            <a:endParaRPr lang="en-US" sz="1900" dirty="0"/>
          </a:p>
        </p:txBody>
      </p:sp>
      <p:sp>
        <p:nvSpPr>
          <p:cNvPr id="16" name="Text 12"/>
          <p:cNvSpPr/>
          <p:nvPr/>
        </p:nvSpPr>
        <p:spPr>
          <a:xfrm>
            <a:off x="4709160" y="489204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Stocked as a curated collectible.</a:t>
            </a:r>
            <a:endParaRPr lang="en-US" sz="1400" dirty="0"/>
          </a:p>
        </p:txBody>
      </p:sp>
      <p:sp>
        <p:nvSpPr>
          <p:cNvPr id="17" name="Shape 13"/>
          <p:cNvSpPr/>
          <p:nvPr/>
        </p:nvSpPr>
        <p:spPr>
          <a:xfrm>
            <a:off x="8275320" y="3108960"/>
            <a:ext cx="3383280" cy="2377440"/>
          </a:xfrm>
          <a:prstGeom prst="rect">
            <a:avLst/>
          </a:prstGeom>
          <a:solidFill>
            <a:srgbClr val="13131F"/>
          </a:solidFill>
          <a:ln w="15240">
            <a:solidFill>
              <a:srgbClr val="00E5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50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8595360" y="3429000"/>
            <a:ext cx="868680" cy="868680"/>
          </a:xfrm>
          <a:prstGeom prst="ellipse">
            <a:avLst/>
          </a:prstGeom>
          <a:solidFill>
            <a:srgbClr val="0A0A12"/>
          </a:solidFill>
          <a:ln w="19050">
            <a:solidFill>
              <a:srgbClr val="00E5FF"/>
            </a:solidFill>
            <a:prstDash val="solid"/>
          </a:ln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5672" y="3639312"/>
            <a:ext cx="457200" cy="45720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8595360" y="44348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e-commerce</a:t>
            </a:r>
            <a:endParaRPr lang="en-US" sz="1900" dirty="0"/>
          </a:p>
        </p:txBody>
      </p:sp>
      <p:sp>
        <p:nvSpPr>
          <p:cNvPr id="21" name="Text 16"/>
          <p:cNvSpPr/>
          <p:nvPr/>
        </p:nvSpPr>
        <p:spPr>
          <a:xfrm>
            <a:off x="8595360" y="489204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store, your customer list.</a:t>
            </a:r>
            <a:endParaRPr lang="en-US" sz="1400" dirty="0"/>
          </a:p>
        </p:txBody>
      </p:sp>
      <p:sp>
        <p:nvSpPr>
          <p:cNvPr id="22" name="Text 17"/>
          <p:cNvSpPr/>
          <p:nvPr/>
        </p:nvSpPr>
        <p:spPr>
          <a:xfrm>
            <a:off x="640080" y="5760720"/>
            <a:ext cx="10789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own the customer relationship, the profit margin, and the distribution channel.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3657600" cy="3657600"/>
          </a:xfrm>
          <a:prstGeom prst="ellipse">
            <a:avLst/>
          </a:prstGeom>
          <a:solidFill>
            <a:srgbClr val="7B2FF7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875520" y="4572000"/>
            <a:ext cx="3840480" cy="3840480"/>
          </a:xfrm>
          <a:prstGeom prst="ellipse">
            <a:avLst/>
          </a:prstGeom>
          <a:solidFill>
            <a:srgbClr val="FF2E97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502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FFC4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KORNPHLAKE PROTOCOL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THIS IS NOT A THEORY.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640080" y="219456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00E5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IT IS A FUNCTIONAL PIPELINE.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640080" y="3291840"/>
            <a:ext cx="10789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2000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are building the Tokenized Arcade in the open — and handing the blueprint to anyone ready to bypass the gatekeepers and take their art directly to the streets.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40080" y="4754880"/>
            <a:ext cx="10881360" cy="1097280"/>
          </a:xfrm>
          <a:prstGeom prst="rect">
            <a:avLst/>
          </a:prstGeom>
          <a:solidFill>
            <a:srgbClr val="13131F"/>
          </a:solidFill>
          <a:ln w="19050">
            <a:solidFill>
              <a:srgbClr val="FFC4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4754880"/>
            <a:ext cx="10332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C4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Acrylic token  ·  NTAG215 chip  ·  HTML5 + edge hosting  ·  tap-to-play.  Built on a desk. Owned end to end.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3657600" cy="3657600"/>
          </a:xfrm>
          <a:prstGeom prst="ellipse">
            <a:avLst/>
          </a:prstGeom>
          <a:solidFill>
            <a:srgbClr val="7B2FF7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875520" y="4572000"/>
            <a:ext cx="3840480" cy="3840480"/>
          </a:xfrm>
          <a:prstGeom prst="ellipse">
            <a:avLst/>
          </a:prstGeom>
          <a:solidFill>
            <a:srgbClr val="FF2E97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731520"/>
            <a:ext cx="10881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spc="800" kern="0" dirty="0">
                <a:solidFill>
                  <a:srgbClr val="FF2E9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CREED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97280" y="1737360"/>
            <a:ext cx="9966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 will not beg the algorithm.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097280" y="2697480"/>
            <a:ext cx="9966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E5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 will not surrender a third of my work.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097280" y="3657600"/>
            <a:ext cx="9966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 will put my game in a hand, not a queue.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097280" y="4617720"/>
            <a:ext cx="9966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E5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 will own my players, my margin, and my future.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640080" y="5852160"/>
            <a:ext cx="10881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spc="800" kern="0" dirty="0">
                <a:solidFill>
                  <a:srgbClr val="FFC4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TAP. PLAY. DONE.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3657600" cy="3657600"/>
          </a:xfrm>
          <a:prstGeom prst="ellipse">
            <a:avLst/>
          </a:prstGeom>
          <a:solidFill>
            <a:srgbClr val="7B2FF7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875520" y="4572000"/>
            <a:ext cx="3840480" cy="3840480"/>
          </a:xfrm>
          <a:prstGeom prst="ellipse">
            <a:avLst/>
          </a:prstGeom>
          <a:solidFill>
            <a:srgbClr val="FF2E97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502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FF2E9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I. THE DECLARATION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1188720"/>
            <a:ext cx="108813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52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WALLED GARDENS</a:t>
            </a:r>
            <a:endParaRPr lang="en-US" sz="52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52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ARE PRISONS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640080" y="3291840"/>
            <a:ext cx="6949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platforms that promised to carry indie games to the world have become the very thing they replaced: gatekeepers collecting a toll at the gate.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8869680" y="3017520"/>
            <a:ext cx="2651760" cy="2651760"/>
          </a:xfrm>
          <a:prstGeom prst="ellipse">
            <a:avLst/>
          </a:prstGeom>
          <a:solidFill>
            <a:srgbClr val="13131F"/>
          </a:solidFill>
          <a:ln w="25400">
            <a:solidFill>
              <a:srgbClr val="FF2E97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46920" y="3794760"/>
            <a:ext cx="1097280" cy="10972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3657600" cy="3657600"/>
          </a:xfrm>
          <a:prstGeom prst="ellipse">
            <a:avLst/>
          </a:prstGeom>
          <a:solidFill>
            <a:srgbClr val="7B2FF7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875520" y="4572000"/>
            <a:ext cx="3840480" cy="3840480"/>
          </a:xfrm>
          <a:prstGeom prst="ellipse">
            <a:avLst/>
          </a:prstGeom>
          <a:solidFill>
            <a:srgbClr val="FF2E97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502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I. THE DECLARATION — THE RIGGED CASINO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105156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RIGGED CASINO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640080" y="2103120"/>
            <a:ext cx="47548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0" b="1" dirty="0">
                <a:solidFill>
                  <a:srgbClr val="FF2E9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</a:t>
            </a:r>
            <a:pPr algn="l" indent="0" marL="0">
              <a:buNone/>
            </a:pPr>
            <a:r>
              <a:rPr lang="en-US" sz="8000" b="1" dirty="0">
                <a:solidFill>
                  <a:srgbClr val="FF2E9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%</a:t>
            </a:r>
            <a:endParaRPr lang="en-US" sz="15000" dirty="0"/>
          </a:p>
        </p:txBody>
      </p:sp>
      <p:sp>
        <p:nvSpPr>
          <p:cNvPr id="7" name="Text 5"/>
          <p:cNvSpPr/>
          <p:nvPr/>
        </p:nvSpPr>
        <p:spPr>
          <a:xfrm>
            <a:off x="731520" y="4480560"/>
            <a:ext cx="4572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700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your revenue — handed to gatekeepers who provide zero visibility in return.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6035040" y="2103120"/>
            <a:ext cx="5486400" cy="3383280"/>
          </a:xfrm>
          <a:prstGeom prst="rect">
            <a:avLst/>
          </a:prstGeom>
          <a:solidFill>
            <a:srgbClr val="13131F"/>
          </a:solidFill>
          <a:ln w="12700">
            <a:solidFill>
              <a:srgbClr val="7B2FF7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50000"/>
              </a:srgbClr>
            </a:outerShdw>
          </a:effectLst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0" y="2423160"/>
            <a:ext cx="640080" cy="64008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7223760" y="2468880"/>
            <a:ext cx="4023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stores are no longer distribution platforms.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6400800" y="3383280"/>
            <a:ext cx="47548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00E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are toll booths. </a:t>
            </a:r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developers pour blood and sweat into their work — only to surrender a third of every sale to a middleman who never lifts a finger to help them sell it.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3657600" cy="3657600"/>
          </a:xfrm>
          <a:prstGeom prst="ellipse">
            <a:avLst/>
          </a:prstGeom>
          <a:solidFill>
            <a:srgbClr val="7B2FF7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875520" y="4572000"/>
            <a:ext cx="3840480" cy="3840480"/>
          </a:xfrm>
          <a:prstGeom prst="ellipse">
            <a:avLst/>
          </a:prstGeom>
          <a:solidFill>
            <a:srgbClr val="FF2E97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502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I. THE DECLARATION — THE ALGORITHMIC GRAVEYARD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8778240" y="914400"/>
            <a:ext cx="2743200" cy="2743200"/>
          </a:xfrm>
          <a:prstGeom prst="ellipse">
            <a:avLst/>
          </a:prstGeom>
          <a:solidFill>
            <a:srgbClr val="13131F"/>
          </a:solidFill>
          <a:ln w="25400">
            <a:solidFill>
              <a:srgbClr val="FF2E97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01200" y="1737360"/>
            <a:ext cx="1097280" cy="10972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40080" y="1188720"/>
            <a:ext cx="77724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6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ALGORITHMIC</a:t>
            </a:r>
            <a:endParaRPr lang="en-US" sz="46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6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GRAVEYARD</a:t>
            </a:r>
            <a:endParaRPr lang="en-US" sz="4600" dirty="0"/>
          </a:p>
        </p:txBody>
      </p:sp>
      <p:sp>
        <p:nvSpPr>
          <p:cNvPr id="8" name="Text 5"/>
          <p:cNvSpPr/>
          <p:nvPr/>
        </p:nvSpPr>
        <p:spPr>
          <a:xfrm>
            <a:off x="640080" y="3108960"/>
            <a:ext cx="10789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FF2E9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Buried on day one.
</a:t>
            </a:r>
            <a:endParaRPr lang="en-US" sz="22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F5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a war chest to burn on user acquisition, your game is invisible the moment it launches.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640080" y="4572000"/>
            <a:ext cx="10789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700" i="1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algorithms reward the monolithic publishers and the ad-stuffed, predatory free-to-play clones. The independent voice is commodified, ranked, and silenced.</a:t>
            </a:r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3657600" cy="3657600"/>
          </a:xfrm>
          <a:prstGeom prst="ellipse">
            <a:avLst/>
          </a:prstGeom>
          <a:solidFill>
            <a:srgbClr val="7B2FF7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875520" y="4572000"/>
            <a:ext cx="3840480" cy="3840480"/>
          </a:xfrm>
          <a:prstGeom prst="ellipse">
            <a:avLst/>
          </a:prstGeom>
          <a:solidFill>
            <a:srgbClr val="FF2E97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502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FF2E9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II. THE FRICTION TRAP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1097280"/>
            <a:ext cx="108813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50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DEATH OF</a:t>
            </a:r>
            <a:endParaRPr lang="en-US" sz="50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50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DOWNLOAD</a:t>
            </a:r>
            <a:endParaRPr lang="en-US" sz="5000" dirty="0"/>
          </a:p>
        </p:txBody>
      </p:sp>
      <p:sp>
        <p:nvSpPr>
          <p:cNvPr id="6" name="Shape 4"/>
          <p:cNvSpPr/>
          <p:nvPr/>
        </p:nvSpPr>
        <p:spPr>
          <a:xfrm>
            <a:off x="640080" y="3200400"/>
            <a:ext cx="2548890" cy="1371600"/>
          </a:xfrm>
          <a:prstGeom prst="rect">
            <a:avLst/>
          </a:prstGeom>
          <a:solidFill>
            <a:srgbClr val="13131F"/>
          </a:solidFill>
          <a:ln w="12700">
            <a:solidFill>
              <a:srgbClr val="7B2FF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3310128"/>
            <a:ext cx="227457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77240" y="3749040"/>
            <a:ext cx="227457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5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the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5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marketplace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417570" y="3200400"/>
            <a:ext cx="2548890" cy="1371600"/>
          </a:xfrm>
          <a:prstGeom prst="rect">
            <a:avLst/>
          </a:prstGeom>
          <a:solidFill>
            <a:srgbClr val="13131F"/>
          </a:solidFill>
          <a:ln w="12700">
            <a:solidFill>
              <a:srgbClr val="7B2FF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54730" y="3310128"/>
            <a:ext cx="227457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554730" y="3749040"/>
            <a:ext cx="227457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5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Authenticate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5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account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195060" y="3200400"/>
            <a:ext cx="2548890" cy="1371600"/>
          </a:xfrm>
          <a:prstGeom prst="rect">
            <a:avLst/>
          </a:prstGeom>
          <a:solidFill>
            <a:srgbClr val="13131F"/>
          </a:solidFill>
          <a:ln w="12700">
            <a:solidFill>
              <a:srgbClr val="7B2FF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332220" y="3310128"/>
            <a:ext cx="227457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6332220" y="3749040"/>
            <a:ext cx="227457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5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 a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5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150MB binary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972550" y="3200400"/>
            <a:ext cx="2548890" cy="1371600"/>
          </a:xfrm>
          <a:prstGeom prst="rect">
            <a:avLst/>
          </a:prstGeom>
          <a:solidFill>
            <a:srgbClr val="13131F"/>
          </a:solidFill>
          <a:ln w="12700">
            <a:solidFill>
              <a:srgbClr val="FF2E9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109710" y="3310128"/>
            <a:ext cx="227457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9109710" y="3749040"/>
            <a:ext cx="227457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5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 a wall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5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permissions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40080" y="4937760"/>
            <a:ext cx="10789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archaic, high-friction nightmare — asked of players who just want to play.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3657600" cy="3657600"/>
          </a:xfrm>
          <a:prstGeom prst="ellipse">
            <a:avLst/>
          </a:prstGeom>
          <a:solidFill>
            <a:srgbClr val="7B2FF7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875520" y="4572000"/>
            <a:ext cx="3840480" cy="3840480"/>
          </a:xfrm>
          <a:prstGeom prst="ellipse">
            <a:avLst/>
          </a:prstGeom>
          <a:solidFill>
            <a:srgbClr val="FF2E97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502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II. THE FRICTION TRAP — THE 99% DROP-OFF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365760" y="1463040"/>
            <a:ext cx="685800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0" b="1" dirty="0">
                <a:solidFill>
                  <a:srgbClr val="FF2E9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99</a:t>
            </a:r>
            <a:pPr algn="ctr" indent="0" marL="0">
              <a:buNone/>
            </a:pPr>
            <a:r>
              <a:rPr lang="en-US" sz="10000" b="1" dirty="0">
                <a:solidFill>
                  <a:srgbClr val="FF2E9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%</a:t>
            </a:r>
            <a:endParaRPr lang="en-US" sz="20000" dirty="0"/>
          </a:p>
        </p:txBody>
      </p:sp>
      <p:sp>
        <p:nvSpPr>
          <p:cNvPr id="6" name="Text 4"/>
          <p:cNvSpPr/>
          <p:nvPr/>
        </p:nvSpPr>
        <p:spPr>
          <a:xfrm>
            <a:off x="365760" y="448056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spc="600" kern="0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DROP-OFF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7498080" y="1828800"/>
            <a:ext cx="4023360" cy="3200400"/>
          </a:xfrm>
          <a:prstGeom prst="rect">
            <a:avLst/>
          </a:prstGeom>
          <a:solidFill>
            <a:srgbClr val="13131F"/>
          </a:solidFill>
          <a:ln w="12700">
            <a:solidFill>
              <a:srgbClr val="7B2FF7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5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7772400" y="210312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E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tap bleeds you.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772400" y="2743200"/>
            <a:ext cx="347472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extra step between discovery and play costs you a player. Traditional mobile distribution demands a high-friction investment from people who simply wanted instant entertainment — and most of them walk.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3657600" cy="3657600"/>
          </a:xfrm>
          <a:prstGeom prst="ellipse">
            <a:avLst/>
          </a:prstGeom>
          <a:solidFill>
            <a:srgbClr val="7B2FF7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875520" y="4572000"/>
            <a:ext cx="3840480" cy="3840480"/>
          </a:xfrm>
          <a:prstGeom prst="ellipse">
            <a:avLst/>
          </a:prstGeom>
          <a:solidFill>
            <a:srgbClr val="FF2E97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502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FF2E9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III. THE REBELLION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1188720"/>
            <a:ext cx="108813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8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RETURN OF THE</a:t>
            </a:r>
            <a:endParaRPr lang="en-US" sz="48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8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PHYSICAL CARTRIDGE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640080" y="3200400"/>
            <a:ext cx="10789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00E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means of production are already on your desk.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640080" y="3931920"/>
            <a:ext cx="5212080" cy="2286000"/>
          </a:xfrm>
          <a:prstGeom prst="rect">
            <a:avLst/>
          </a:prstGeom>
          <a:solidFill>
            <a:srgbClr val="13131F"/>
          </a:solidFill>
          <a:ln w="12700">
            <a:solidFill>
              <a:srgbClr val="7B2FF7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5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60120" y="41605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 the factory floor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960120" y="4663440"/>
            <a:ext cx="45720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high-fidelity photo printer and a precision desktop vinyl cutter are a complete production line. A solo developer can manufacture a finished product from a bedroom — no warehouse, no minimum order, no permission.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217920" y="3931920"/>
            <a:ext cx="5212080" cy="2286000"/>
          </a:xfrm>
          <a:prstGeom prst="rect">
            <a:avLst/>
          </a:prstGeom>
          <a:solidFill>
            <a:srgbClr val="13131F"/>
          </a:solidFill>
          <a:ln w="12700">
            <a:solidFill>
              <a:srgbClr val="FF2E97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5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537960" y="41605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 a tangible asset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6537960" y="4663440"/>
            <a:ext cx="45720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resurrect the arcade token. A custom 40mm acrylic coin is not a disposable flyer — it is a premium collectible. The player isn't downloading digital air. They are holding your game in their hands.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3657600" cy="3657600"/>
          </a:xfrm>
          <a:prstGeom prst="ellipse">
            <a:avLst/>
          </a:prstGeom>
          <a:solidFill>
            <a:srgbClr val="7B2FF7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875520" y="4572000"/>
            <a:ext cx="3840480" cy="3840480"/>
          </a:xfrm>
          <a:prstGeom prst="ellipse">
            <a:avLst/>
          </a:prstGeom>
          <a:solidFill>
            <a:srgbClr val="FF2E97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502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00E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III. THE REBELLION — THE TANGIBLE ASSET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822960" y="1554480"/>
            <a:ext cx="3657600" cy="3657600"/>
          </a:xfrm>
          <a:prstGeom prst="ellipse">
            <a:avLst/>
          </a:prstGeom>
          <a:solidFill>
            <a:srgbClr val="13131F"/>
          </a:solidFill>
          <a:ln w="38100">
            <a:solidFill>
              <a:srgbClr val="FFC4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280160" y="2011680"/>
            <a:ext cx="2743200" cy="2743200"/>
          </a:xfrm>
          <a:prstGeom prst="ellipse">
            <a:avLst/>
          </a:prstGeom>
          <a:ln w="15240">
            <a:solidFill>
              <a:srgbClr val="FFC400"/>
            </a:solidFill>
            <a:prstDash val="dash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7400" y="2788920"/>
            <a:ext cx="1188720" cy="11887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22960" y="52578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spc="400" kern="0" dirty="0">
                <a:solidFill>
                  <a:srgbClr val="FFC4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40MM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937760" y="1737360"/>
            <a:ext cx="6583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MORE THAN A FLYER.</a:t>
            </a:r>
            <a:endParaRPr lang="en-US" sz="3600" dirty="0"/>
          </a:p>
        </p:txBody>
      </p:sp>
      <p:sp>
        <p:nvSpPr>
          <p:cNvPr id="10" name="Text 7"/>
          <p:cNvSpPr/>
          <p:nvPr/>
        </p:nvSpPr>
        <p:spPr>
          <a:xfrm>
            <a:off x="4937760" y="2377440"/>
            <a:ext cx="6583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2E9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 COLLECTIBLE.</a:t>
            </a:r>
            <a:endParaRPr lang="en-US" sz="3600" dirty="0"/>
          </a:p>
        </p:txBody>
      </p:sp>
      <p:sp>
        <p:nvSpPr>
          <p:cNvPr id="11" name="Text 8"/>
          <p:cNvSpPr/>
          <p:nvPr/>
        </p:nvSpPr>
        <p:spPr>
          <a:xfrm>
            <a:off x="4937760" y="3383280"/>
            <a:ext cx="65836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700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changes the psychology of the purchase. A player who holds a weighty, branded object doesn't feel like they rented a moment of attention — they feel like they own something. Scarcity, craft, and permanence do the work that an app icon never could.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3657600" cy="3657600"/>
          </a:xfrm>
          <a:prstGeom prst="ellipse">
            <a:avLst/>
          </a:prstGeom>
          <a:solidFill>
            <a:srgbClr val="7B2FF7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875520" y="4572000"/>
            <a:ext cx="3840480" cy="3840480"/>
          </a:xfrm>
          <a:prstGeom prst="ellipse">
            <a:avLst/>
          </a:prstGeom>
          <a:solidFill>
            <a:srgbClr val="FF2E97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502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FF2E9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IV. THE ZERO-FRICTION PIPELINE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109728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5F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NFC AS THE NEW CONSOLE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502920" y="2377440"/>
            <a:ext cx="3200400" cy="2468880"/>
          </a:xfrm>
          <a:prstGeom prst="rect">
            <a:avLst/>
          </a:prstGeom>
          <a:solidFill>
            <a:srgbClr val="13131F"/>
          </a:solidFill>
          <a:ln w="19050">
            <a:solidFill>
              <a:srgbClr val="00E5FF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5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00200" y="2697480"/>
            <a:ext cx="1005840" cy="1005840"/>
          </a:xfrm>
          <a:prstGeom prst="ellipse">
            <a:avLst/>
          </a:prstGeom>
          <a:solidFill>
            <a:srgbClr val="0A0A12"/>
          </a:solidFill>
          <a:ln w="19050">
            <a:solidFill>
              <a:srgbClr val="00E5F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47088" y="2944368"/>
            <a:ext cx="512064" cy="512064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502920" y="384048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E5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TAP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777240" y="429768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tap of the token to any phone.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3749040" y="3017520"/>
            <a:ext cx="685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7B2FF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›</a:t>
            </a:r>
            <a:endParaRPr lang="en-US" sz="4000" dirty="0"/>
          </a:p>
        </p:txBody>
      </p:sp>
      <p:sp>
        <p:nvSpPr>
          <p:cNvPr id="12" name="Shape 9"/>
          <p:cNvSpPr/>
          <p:nvPr/>
        </p:nvSpPr>
        <p:spPr>
          <a:xfrm>
            <a:off x="4480560" y="2377440"/>
            <a:ext cx="3200400" cy="2468880"/>
          </a:xfrm>
          <a:prstGeom prst="rect">
            <a:avLst/>
          </a:prstGeom>
          <a:solidFill>
            <a:srgbClr val="13131F"/>
          </a:solidFill>
          <a:ln w="19050">
            <a:solidFill>
              <a:srgbClr val="FFC40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5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577840" y="2697480"/>
            <a:ext cx="1005840" cy="1005840"/>
          </a:xfrm>
          <a:prstGeom prst="ellipse">
            <a:avLst/>
          </a:prstGeom>
          <a:solidFill>
            <a:srgbClr val="0A0A12"/>
          </a:solidFill>
          <a:ln w="19050">
            <a:solidFill>
              <a:srgbClr val="FFC400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4728" y="2944368"/>
            <a:ext cx="512064" cy="512064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480560" y="384048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C4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LAUNCH</a:t>
            </a:r>
            <a:endParaRPr lang="en-US" sz="2400" dirty="0"/>
          </a:p>
        </p:txBody>
      </p:sp>
      <p:sp>
        <p:nvSpPr>
          <p:cNvPr id="16" name="Text 12"/>
          <p:cNvSpPr/>
          <p:nvPr/>
        </p:nvSpPr>
        <p:spPr>
          <a:xfrm>
            <a:off x="4754880" y="429768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browser opens the game instantly.</a:t>
            </a:r>
            <a:endParaRPr lang="en-US" sz="1400" dirty="0"/>
          </a:p>
        </p:txBody>
      </p:sp>
      <p:sp>
        <p:nvSpPr>
          <p:cNvPr id="17" name="Text 13"/>
          <p:cNvSpPr/>
          <p:nvPr/>
        </p:nvSpPr>
        <p:spPr>
          <a:xfrm>
            <a:off x="7726680" y="3017520"/>
            <a:ext cx="685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7B2FF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›</a:t>
            </a:r>
            <a:endParaRPr lang="en-US" sz="4000" dirty="0"/>
          </a:p>
        </p:txBody>
      </p:sp>
      <p:sp>
        <p:nvSpPr>
          <p:cNvPr id="18" name="Shape 14"/>
          <p:cNvSpPr/>
          <p:nvPr/>
        </p:nvSpPr>
        <p:spPr>
          <a:xfrm>
            <a:off x="8458200" y="2377440"/>
            <a:ext cx="3200400" cy="2468880"/>
          </a:xfrm>
          <a:prstGeom prst="rect">
            <a:avLst/>
          </a:prstGeom>
          <a:solidFill>
            <a:srgbClr val="13131F"/>
          </a:solidFill>
          <a:ln w="19050">
            <a:solidFill>
              <a:srgbClr val="FF2E97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50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9555480" y="2697480"/>
            <a:ext cx="1005840" cy="1005840"/>
          </a:xfrm>
          <a:prstGeom prst="ellipse">
            <a:avLst/>
          </a:prstGeom>
          <a:solidFill>
            <a:srgbClr val="0A0A12"/>
          </a:solidFill>
          <a:ln w="19050">
            <a:solidFill>
              <a:srgbClr val="FF2E97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2368" y="2944368"/>
            <a:ext cx="512064" cy="512064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8458200" y="384048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2E9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PLAY</a:t>
            </a:r>
            <a:endParaRPr lang="en-US" sz="2400" dirty="0"/>
          </a:p>
        </p:txBody>
      </p:sp>
      <p:sp>
        <p:nvSpPr>
          <p:cNvPr id="22" name="Text 17"/>
          <p:cNvSpPr/>
          <p:nvPr/>
        </p:nvSpPr>
        <p:spPr>
          <a:xfrm>
            <a:off x="8732520" y="429768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app. No store. No search bar.</a:t>
            </a:r>
            <a:endParaRPr lang="en-US" sz="1400" dirty="0"/>
          </a:p>
        </p:txBody>
      </p:sp>
      <p:sp>
        <p:nvSpPr>
          <p:cNvPr id="23" name="Text 18"/>
          <p:cNvSpPr/>
          <p:nvPr/>
        </p:nvSpPr>
        <p:spPr>
          <a:xfrm>
            <a:off x="640080" y="5212080"/>
            <a:ext cx="10789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9A9A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physical tap bridges the physical and digital worlds. The acrylic becomes a hardware key.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Tokenized Arcade Manifesto</dc:title>
  <dc:subject>PptxGenJS Presentation</dc:subject>
  <dc:creator>Kornphlake Games</dc:creator>
  <cp:lastModifiedBy>Kornphlake Games</cp:lastModifiedBy>
  <cp:revision>1</cp:revision>
  <dcterms:created xsi:type="dcterms:W3CDTF">2026-06-01T01:40:12Z</dcterms:created>
  <dcterms:modified xsi:type="dcterms:W3CDTF">2026-06-01T01:40:12Z</dcterms:modified>
</cp:coreProperties>
</file>